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64"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5" r:id="rId20"/>
    <p:sldId id="274"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35851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BD44E7-AA76-43EC-8F51-B861C953E776}" type="datetimeFigureOut">
              <a:rPr lang="en-US" smtClean="0"/>
              <a:t>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28215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904755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558498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2952021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371278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154521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1110714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96170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6345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D44E7-AA76-43EC-8F51-B861C953E776}" type="datetimeFigureOut">
              <a:rPr lang="en-US" smtClean="0"/>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2292250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BD44E7-AA76-43EC-8F51-B861C953E776}" type="datetimeFigureOut">
              <a:rPr lang="en-US" smtClean="0"/>
              <a:t>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88881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BD44E7-AA76-43EC-8F51-B861C953E776}" type="datetimeFigureOut">
              <a:rPr lang="en-US" smtClean="0"/>
              <a:t>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107495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BD44E7-AA76-43EC-8F51-B861C953E776}" type="datetimeFigureOut">
              <a:rPr lang="en-US" smtClean="0"/>
              <a:t>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55322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D44E7-AA76-43EC-8F51-B861C953E776}" type="datetimeFigureOut">
              <a:rPr lang="en-US" smtClean="0"/>
              <a:t>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1726741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BD44E7-AA76-43EC-8F51-B861C953E776}" type="datetimeFigureOut">
              <a:rPr lang="en-US" smtClean="0"/>
              <a:t>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40274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BD44E7-AA76-43EC-8F51-B861C953E776}" type="datetimeFigureOut">
              <a:rPr lang="en-US" smtClean="0"/>
              <a:t>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CCC18B-EC99-4C74-A1B2-178235FE034B}" type="slidenum">
              <a:rPr lang="en-US" smtClean="0"/>
              <a:t>‹#›</a:t>
            </a:fld>
            <a:endParaRPr lang="en-US"/>
          </a:p>
        </p:txBody>
      </p:sp>
    </p:spTree>
    <p:extLst>
      <p:ext uri="{BB962C8B-B14F-4D97-AF65-F5344CB8AC3E}">
        <p14:creationId xmlns:p14="http://schemas.microsoft.com/office/powerpoint/2010/main" val="3219152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3BD44E7-AA76-43EC-8F51-B861C953E776}" type="datetimeFigureOut">
              <a:rPr lang="en-US" smtClean="0"/>
              <a:t>2/3/2024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CCCC18B-EC99-4C74-A1B2-178235FE034B}" type="slidenum">
              <a:rPr lang="en-US" smtClean="0"/>
              <a:t>‹#›</a:t>
            </a:fld>
            <a:endParaRPr lang="en-US"/>
          </a:p>
        </p:txBody>
      </p:sp>
    </p:spTree>
    <p:extLst>
      <p:ext uri="{BB962C8B-B14F-4D97-AF65-F5344CB8AC3E}">
        <p14:creationId xmlns:p14="http://schemas.microsoft.com/office/powerpoint/2010/main" val="270473996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F60A9-C33E-6657-8F5A-F7BA66D0B94A}"/>
              </a:ext>
            </a:extLst>
          </p:cNvPr>
          <p:cNvSpPr>
            <a:spLocks noGrp="1"/>
          </p:cNvSpPr>
          <p:nvPr>
            <p:ph type="ctrTitle"/>
          </p:nvPr>
        </p:nvSpPr>
        <p:spPr/>
        <p:txBody>
          <a:bodyPr>
            <a:normAutofit/>
          </a:bodyPr>
          <a:lstStyle/>
          <a:p>
            <a:r>
              <a:rPr lang="en-US" dirty="0"/>
              <a:t>Challenges in uterine mass treatment</a:t>
            </a:r>
          </a:p>
        </p:txBody>
      </p:sp>
      <p:sp>
        <p:nvSpPr>
          <p:cNvPr id="3" name="Subtitle 2">
            <a:extLst>
              <a:ext uri="{FF2B5EF4-FFF2-40B4-BE49-F238E27FC236}">
                <a16:creationId xmlns:a16="http://schemas.microsoft.com/office/drawing/2014/main" id="{C35093DA-CC8A-290D-0A53-77A73E33CA0D}"/>
              </a:ext>
            </a:extLst>
          </p:cNvPr>
          <p:cNvSpPr>
            <a:spLocks noGrp="1"/>
          </p:cNvSpPr>
          <p:nvPr>
            <p:ph type="subTitle" idx="1"/>
          </p:nvPr>
        </p:nvSpPr>
        <p:spPr/>
        <p:txBody>
          <a:bodyPr/>
          <a:lstStyle/>
          <a:p>
            <a:r>
              <a:rPr lang="en-US" dirty="0"/>
              <a:t>M. Momtahan MD</a:t>
            </a:r>
          </a:p>
        </p:txBody>
      </p:sp>
    </p:spTree>
    <p:extLst>
      <p:ext uri="{BB962C8B-B14F-4D97-AF65-F5344CB8AC3E}">
        <p14:creationId xmlns:p14="http://schemas.microsoft.com/office/powerpoint/2010/main" val="3848037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AFD7-78ED-5252-65D8-1EA6ED96C8B6}"/>
              </a:ext>
            </a:extLst>
          </p:cNvPr>
          <p:cNvSpPr>
            <a:spLocks noGrp="1"/>
          </p:cNvSpPr>
          <p:nvPr>
            <p:ph type="title"/>
          </p:nvPr>
        </p:nvSpPr>
        <p:spPr>
          <a:xfrm>
            <a:off x="1484311" y="277238"/>
            <a:ext cx="10018713" cy="1279187"/>
          </a:xfrm>
        </p:spPr>
        <p:txBody>
          <a:bodyPr/>
          <a:lstStyle/>
          <a:p>
            <a:r>
              <a:rPr lang="en-US" dirty="0"/>
              <a:t>Clinical issues</a:t>
            </a:r>
          </a:p>
        </p:txBody>
      </p:sp>
      <p:sp>
        <p:nvSpPr>
          <p:cNvPr id="3" name="Content Placeholder 2">
            <a:extLst>
              <a:ext uri="{FF2B5EF4-FFF2-40B4-BE49-F238E27FC236}">
                <a16:creationId xmlns:a16="http://schemas.microsoft.com/office/drawing/2014/main" id="{86401BF3-18F3-FAC2-6123-AAA44B1585AA}"/>
              </a:ext>
            </a:extLst>
          </p:cNvPr>
          <p:cNvSpPr>
            <a:spLocks noGrp="1"/>
          </p:cNvSpPr>
          <p:nvPr>
            <p:ph idx="1"/>
          </p:nvPr>
        </p:nvSpPr>
        <p:spPr>
          <a:xfrm>
            <a:off x="1484310" y="1391054"/>
            <a:ext cx="10018713" cy="4610911"/>
          </a:xfrm>
        </p:spPr>
        <p:txBody>
          <a:bodyPr>
            <a:normAutofit/>
          </a:bodyPr>
          <a:lstStyle/>
          <a:p>
            <a:r>
              <a:rPr lang="en-US" dirty="0"/>
              <a:t>Morcellation : The public has recently  become aware of dissemination of leiomyosarcoma associated with the use of power morcellators to remove fibroids</a:t>
            </a:r>
          </a:p>
          <a:p>
            <a:r>
              <a:rPr lang="en-US" dirty="0"/>
              <a:t>Supracervical hysterectomy via laparotomy or laparoscopy for sarcoma in laparotomy that morcellation was not done no upstage after reoperation but in laparoscopy with morcellation the half of the patients upstage in reoperation (data is limited)</a:t>
            </a:r>
          </a:p>
          <a:p>
            <a:r>
              <a:rPr lang="en-US" dirty="0"/>
              <a:t>Myomectomy via laparotomy or laparoscopy there were no significant differences in recurrence free survival or OS but the trend was toward a lower rate with myomectomy combined with morcellation    </a:t>
            </a:r>
          </a:p>
        </p:txBody>
      </p:sp>
    </p:spTree>
    <p:extLst>
      <p:ext uri="{BB962C8B-B14F-4D97-AF65-F5344CB8AC3E}">
        <p14:creationId xmlns:p14="http://schemas.microsoft.com/office/powerpoint/2010/main" val="1026494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4AA85-D18F-F3E5-97ED-860F4A3A3586}"/>
              </a:ext>
            </a:extLst>
          </p:cNvPr>
          <p:cNvSpPr>
            <a:spLocks noGrp="1"/>
          </p:cNvSpPr>
          <p:nvPr>
            <p:ph type="title"/>
          </p:nvPr>
        </p:nvSpPr>
        <p:spPr>
          <a:xfrm>
            <a:off x="1484311" y="72952"/>
            <a:ext cx="10018713" cy="1250004"/>
          </a:xfrm>
        </p:spPr>
        <p:txBody>
          <a:bodyPr/>
          <a:lstStyle/>
          <a:p>
            <a:r>
              <a:rPr lang="en-US" dirty="0"/>
              <a:t>Clinical approach</a:t>
            </a:r>
          </a:p>
        </p:txBody>
      </p:sp>
      <p:sp>
        <p:nvSpPr>
          <p:cNvPr id="3" name="Content Placeholder 2">
            <a:extLst>
              <a:ext uri="{FF2B5EF4-FFF2-40B4-BE49-F238E27FC236}">
                <a16:creationId xmlns:a16="http://schemas.microsoft.com/office/drawing/2014/main" id="{2654042C-7807-7321-BDEA-D6A38095C48F}"/>
              </a:ext>
            </a:extLst>
          </p:cNvPr>
          <p:cNvSpPr>
            <a:spLocks noGrp="1"/>
          </p:cNvSpPr>
          <p:nvPr>
            <p:ph idx="1"/>
          </p:nvPr>
        </p:nvSpPr>
        <p:spPr>
          <a:xfrm>
            <a:off x="1460771" y="1339236"/>
            <a:ext cx="10231877" cy="4721093"/>
          </a:xfrm>
        </p:spPr>
        <p:txBody>
          <a:bodyPr>
            <a:normAutofit fontScale="92500" lnSpcReduction="20000"/>
          </a:bodyPr>
          <a:lstStyle/>
          <a:p>
            <a:r>
              <a:rPr lang="en-US" dirty="0"/>
              <a:t>Unless risk factors are identified Patients managed expectantly within guideline unless new symptoms develop</a:t>
            </a:r>
          </a:p>
          <a:p>
            <a:r>
              <a:rPr lang="en-US" dirty="0"/>
              <a:t>Patients on medical therapy should be reevaluated for possible sarcoma if fail to respond to medical therapy, new symptoms appear or symptoms worsen while on medical therapy</a:t>
            </a:r>
          </a:p>
          <a:p>
            <a:r>
              <a:rPr lang="en-US" dirty="0"/>
              <a:t>Failure to respond to treatment GNRH agonist therapy has preceded a diagnosis of malignancy in multiple reports</a:t>
            </a:r>
          </a:p>
          <a:p>
            <a:r>
              <a:rPr lang="en-US" dirty="0"/>
              <a:t>Leiomyoma do not appear to progress to sarcoma with the possible exception of rare atypical or cellular variants</a:t>
            </a:r>
          </a:p>
          <a:p>
            <a:r>
              <a:rPr lang="en-US" dirty="0"/>
              <a:t>A rapid enlarging uterine mass in premenopause is not a reliable sign of sarcoma, after menopause a new or growing uterine mass warrants further evaluation, post menopausal hormone therapy may cause a small increase in the size of an existing myoma </a:t>
            </a:r>
          </a:p>
          <a:p>
            <a:r>
              <a:rPr lang="en-US" dirty="0"/>
              <a:t>Uterine size&gt;20 weeks GA is not associated with increased uterine sarcoma risk</a:t>
            </a:r>
          </a:p>
        </p:txBody>
      </p:sp>
    </p:spTree>
    <p:extLst>
      <p:ext uri="{BB962C8B-B14F-4D97-AF65-F5344CB8AC3E}">
        <p14:creationId xmlns:p14="http://schemas.microsoft.com/office/powerpoint/2010/main" val="1931789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D6954-372C-17B4-864C-DF9058B286FC}"/>
              </a:ext>
            </a:extLst>
          </p:cNvPr>
          <p:cNvSpPr>
            <a:spLocks noGrp="1"/>
          </p:cNvSpPr>
          <p:nvPr>
            <p:ph type="title"/>
          </p:nvPr>
        </p:nvSpPr>
        <p:spPr>
          <a:xfrm>
            <a:off x="1484311" y="257780"/>
            <a:ext cx="10018713" cy="1357009"/>
          </a:xfrm>
        </p:spPr>
        <p:txBody>
          <a:bodyPr/>
          <a:lstStyle/>
          <a:p>
            <a:r>
              <a:rPr lang="en-US" dirty="0"/>
              <a:t>Variant type of leiomyomas</a:t>
            </a:r>
          </a:p>
        </p:txBody>
      </p:sp>
      <p:sp>
        <p:nvSpPr>
          <p:cNvPr id="3" name="Content Placeholder 2">
            <a:extLst>
              <a:ext uri="{FF2B5EF4-FFF2-40B4-BE49-F238E27FC236}">
                <a16:creationId xmlns:a16="http://schemas.microsoft.com/office/drawing/2014/main" id="{91D83CAF-9987-72B4-B39B-541171D7D6D6}"/>
              </a:ext>
            </a:extLst>
          </p:cNvPr>
          <p:cNvSpPr>
            <a:spLocks noGrp="1"/>
          </p:cNvSpPr>
          <p:nvPr>
            <p:ph idx="1"/>
          </p:nvPr>
        </p:nvSpPr>
        <p:spPr>
          <a:xfrm>
            <a:off x="1484310" y="1809345"/>
            <a:ext cx="10018713" cy="3981855"/>
          </a:xfrm>
        </p:spPr>
        <p:txBody>
          <a:bodyPr>
            <a:normAutofit/>
          </a:bodyPr>
          <a:lstStyle/>
          <a:p>
            <a:r>
              <a:rPr lang="en-US" dirty="0"/>
              <a:t>Uterine leiomyoma and leiomyosarcoma are at the opposite pole of spectrum and between them are</a:t>
            </a:r>
          </a:p>
          <a:p>
            <a:r>
              <a:rPr lang="en-US" dirty="0"/>
              <a:t>Mitotically active leiomyoma</a:t>
            </a:r>
          </a:p>
          <a:p>
            <a:r>
              <a:rPr lang="en-US" dirty="0"/>
              <a:t>Cellular leiomyoma</a:t>
            </a:r>
          </a:p>
          <a:p>
            <a:r>
              <a:rPr lang="en-US" dirty="0"/>
              <a:t>Lipoleiomyoma</a:t>
            </a:r>
          </a:p>
          <a:p>
            <a:r>
              <a:rPr lang="en-US" dirty="0"/>
              <a:t>Atypical leiomyoma</a:t>
            </a:r>
          </a:p>
          <a:p>
            <a:r>
              <a:rPr lang="en-US" dirty="0"/>
              <a:t>Angiolipoleiomyoma</a:t>
            </a:r>
          </a:p>
          <a:p>
            <a:r>
              <a:rPr lang="en-US" dirty="0"/>
              <a:t>Smooth muscle tumors of uncertain malignant potential (STUMP)</a:t>
            </a:r>
          </a:p>
        </p:txBody>
      </p:sp>
    </p:spTree>
    <p:extLst>
      <p:ext uri="{BB962C8B-B14F-4D97-AF65-F5344CB8AC3E}">
        <p14:creationId xmlns:p14="http://schemas.microsoft.com/office/powerpoint/2010/main" val="3422841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D052B-9D6F-962F-CBE3-0A145B70F932}"/>
              </a:ext>
            </a:extLst>
          </p:cNvPr>
          <p:cNvSpPr>
            <a:spLocks noGrp="1"/>
          </p:cNvSpPr>
          <p:nvPr>
            <p:ph type="title"/>
          </p:nvPr>
        </p:nvSpPr>
        <p:spPr>
          <a:xfrm>
            <a:off x="1484311" y="63230"/>
            <a:ext cx="10018713" cy="1211094"/>
          </a:xfrm>
        </p:spPr>
        <p:txBody>
          <a:bodyPr/>
          <a:lstStyle/>
          <a:p>
            <a:r>
              <a:rPr lang="en-US" dirty="0"/>
              <a:t>Cellular leiomyoma</a:t>
            </a:r>
          </a:p>
        </p:txBody>
      </p:sp>
      <p:sp>
        <p:nvSpPr>
          <p:cNvPr id="3" name="Content Placeholder 2">
            <a:extLst>
              <a:ext uri="{FF2B5EF4-FFF2-40B4-BE49-F238E27FC236}">
                <a16:creationId xmlns:a16="http://schemas.microsoft.com/office/drawing/2014/main" id="{2183B4F9-0AB5-0E89-1709-B3365FE538A6}"/>
              </a:ext>
            </a:extLst>
          </p:cNvPr>
          <p:cNvSpPr>
            <a:spLocks noGrp="1"/>
          </p:cNvSpPr>
          <p:nvPr>
            <p:ph idx="1"/>
          </p:nvPr>
        </p:nvSpPr>
        <p:spPr>
          <a:xfrm>
            <a:off x="1335086" y="1352140"/>
            <a:ext cx="10435382" cy="4931923"/>
          </a:xfrm>
        </p:spPr>
        <p:txBody>
          <a:bodyPr>
            <a:normAutofit fontScale="92500" lnSpcReduction="10000"/>
          </a:bodyPr>
          <a:lstStyle/>
          <a:p>
            <a:r>
              <a:rPr lang="en-US" dirty="0"/>
              <a:t>5% of leiomyoma</a:t>
            </a:r>
          </a:p>
          <a:p>
            <a:r>
              <a:rPr lang="en-US" dirty="0"/>
              <a:t>The recurrence rate after myomectomy is 8-12%</a:t>
            </a:r>
          </a:p>
          <a:p>
            <a:r>
              <a:rPr lang="en-US" dirty="0"/>
              <a:t>The disease is often considered benign course</a:t>
            </a:r>
          </a:p>
          <a:p>
            <a:r>
              <a:rPr lang="en-US" dirty="0"/>
              <a:t>Hysterectomy is an option for patients who do not wish to preserve their fertility so close follow up is indicated</a:t>
            </a:r>
          </a:p>
          <a:p>
            <a:r>
              <a:rPr lang="en-US" dirty="0"/>
              <a:t>Close follow up is indicated even if total hysterectomy has been performed because of disease recurrence, metastases and malignant transformations can occur even after 10 years</a:t>
            </a:r>
          </a:p>
          <a:p>
            <a:r>
              <a:rPr lang="en-US" dirty="0"/>
              <a:t>4% has recurrence all were myoma or adenomyosis or cellular leiomyoma except one that was adenosarcoma</a:t>
            </a:r>
          </a:p>
          <a:p>
            <a:r>
              <a:rPr lang="en-US" dirty="0"/>
              <a:t>Recent study suggested that cellular leiomyomas exhibiting chromosome 1p deletion, a genetic alteration found in leiomyosarcoma, may be clinically more aggressive and require more intense surveillance</a:t>
            </a:r>
          </a:p>
        </p:txBody>
      </p:sp>
    </p:spTree>
    <p:extLst>
      <p:ext uri="{BB962C8B-B14F-4D97-AF65-F5344CB8AC3E}">
        <p14:creationId xmlns:p14="http://schemas.microsoft.com/office/powerpoint/2010/main" val="4138183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D553-D7D3-BD17-A853-9CE0D6E19654}"/>
              </a:ext>
            </a:extLst>
          </p:cNvPr>
          <p:cNvSpPr>
            <a:spLocks noGrp="1"/>
          </p:cNvSpPr>
          <p:nvPr>
            <p:ph type="title"/>
          </p:nvPr>
        </p:nvSpPr>
        <p:spPr>
          <a:xfrm>
            <a:off x="1484311" y="121595"/>
            <a:ext cx="10018713" cy="1259732"/>
          </a:xfrm>
        </p:spPr>
        <p:txBody>
          <a:bodyPr/>
          <a:lstStyle/>
          <a:p>
            <a:r>
              <a:rPr lang="en-US" dirty="0"/>
              <a:t>Lipoleiomyoma</a:t>
            </a:r>
          </a:p>
        </p:txBody>
      </p:sp>
      <p:sp>
        <p:nvSpPr>
          <p:cNvPr id="3" name="Content Placeholder 2">
            <a:extLst>
              <a:ext uri="{FF2B5EF4-FFF2-40B4-BE49-F238E27FC236}">
                <a16:creationId xmlns:a16="http://schemas.microsoft.com/office/drawing/2014/main" id="{1C59DB37-401F-3CE6-D3D6-FA102CC99C92}"/>
              </a:ext>
            </a:extLst>
          </p:cNvPr>
          <p:cNvSpPr>
            <a:spLocks noGrp="1"/>
          </p:cNvSpPr>
          <p:nvPr>
            <p:ph idx="1"/>
          </p:nvPr>
        </p:nvSpPr>
        <p:spPr>
          <a:xfrm>
            <a:off x="1484310" y="1721797"/>
            <a:ext cx="10018713" cy="4069404"/>
          </a:xfrm>
        </p:spPr>
        <p:txBody>
          <a:bodyPr/>
          <a:lstStyle/>
          <a:p>
            <a:r>
              <a:rPr lang="en-US" dirty="0"/>
              <a:t>Show histological features of admixture of varying amounts of mature adipose tissue with smooth muscle cells</a:t>
            </a:r>
          </a:p>
          <a:p>
            <a:r>
              <a:rPr lang="en-US" dirty="0"/>
              <a:t>Usually occur in postmenopausal women between 50-75 years</a:t>
            </a:r>
          </a:p>
          <a:p>
            <a:r>
              <a:rPr lang="en-US" dirty="0"/>
              <a:t>Cytologically atypia, necrosis, and calcification were not seen</a:t>
            </a:r>
          </a:p>
          <a:p>
            <a:r>
              <a:rPr lang="en-US" dirty="0"/>
              <a:t>The mitotic rate was zero</a:t>
            </a:r>
          </a:p>
          <a:p>
            <a:r>
              <a:rPr lang="en-US" dirty="0"/>
              <a:t>Non of the lipoleiomyoma and angiomyolipoma cases were recurred</a:t>
            </a:r>
          </a:p>
        </p:txBody>
      </p:sp>
    </p:spTree>
    <p:extLst>
      <p:ext uri="{BB962C8B-B14F-4D97-AF65-F5344CB8AC3E}">
        <p14:creationId xmlns:p14="http://schemas.microsoft.com/office/powerpoint/2010/main" val="3586018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47F9-5232-154D-41E9-12759D1AD8EA}"/>
              </a:ext>
            </a:extLst>
          </p:cNvPr>
          <p:cNvSpPr>
            <a:spLocks noGrp="1"/>
          </p:cNvSpPr>
          <p:nvPr>
            <p:ph type="title"/>
          </p:nvPr>
        </p:nvSpPr>
        <p:spPr>
          <a:xfrm>
            <a:off x="1484311" y="238325"/>
            <a:ext cx="10018713" cy="1230549"/>
          </a:xfrm>
        </p:spPr>
        <p:txBody>
          <a:bodyPr/>
          <a:lstStyle/>
          <a:p>
            <a:r>
              <a:rPr lang="en-US" dirty="0"/>
              <a:t>Myxoid leiomyoma</a:t>
            </a:r>
          </a:p>
        </p:txBody>
      </p:sp>
      <p:sp>
        <p:nvSpPr>
          <p:cNvPr id="3" name="Content Placeholder 2">
            <a:extLst>
              <a:ext uri="{FF2B5EF4-FFF2-40B4-BE49-F238E27FC236}">
                <a16:creationId xmlns:a16="http://schemas.microsoft.com/office/drawing/2014/main" id="{B51C163A-C4FE-FD6A-C6FB-1DDAB8A0198E}"/>
              </a:ext>
            </a:extLst>
          </p:cNvPr>
          <p:cNvSpPr>
            <a:spLocks noGrp="1"/>
          </p:cNvSpPr>
          <p:nvPr>
            <p:ph idx="1"/>
          </p:nvPr>
        </p:nvSpPr>
        <p:spPr>
          <a:xfrm>
            <a:off x="1484310" y="1849874"/>
            <a:ext cx="10018713" cy="3124201"/>
          </a:xfrm>
        </p:spPr>
        <p:txBody>
          <a:bodyPr/>
          <a:lstStyle/>
          <a:p>
            <a:r>
              <a:rPr lang="en-US" dirty="0"/>
              <a:t>Benign smooth muscle cells with myxoid material separating the tumor cells</a:t>
            </a:r>
          </a:p>
          <a:p>
            <a:r>
              <a:rPr lang="en-US" dirty="0"/>
              <a:t>The margins are circumscribed and neither cytological atypia nor mitotic figures are present</a:t>
            </a:r>
          </a:p>
          <a:p>
            <a:r>
              <a:rPr lang="en-US" dirty="0"/>
              <a:t>Non of them were recurred </a:t>
            </a:r>
          </a:p>
        </p:txBody>
      </p:sp>
    </p:spTree>
    <p:extLst>
      <p:ext uri="{BB962C8B-B14F-4D97-AF65-F5344CB8AC3E}">
        <p14:creationId xmlns:p14="http://schemas.microsoft.com/office/powerpoint/2010/main" val="3748229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35A24-005D-25AB-3A48-137525642CFD}"/>
              </a:ext>
            </a:extLst>
          </p:cNvPr>
          <p:cNvSpPr>
            <a:spLocks noGrp="1"/>
          </p:cNvSpPr>
          <p:nvPr>
            <p:ph type="title"/>
          </p:nvPr>
        </p:nvSpPr>
        <p:spPr>
          <a:xfrm>
            <a:off x="1484311" y="121592"/>
            <a:ext cx="10018713" cy="1211094"/>
          </a:xfrm>
        </p:spPr>
        <p:txBody>
          <a:bodyPr/>
          <a:lstStyle/>
          <a:p>
            <a:r>
              <a:rPr lang="en-US" dirty="0"/>
              <a:t>Mitotically active leiomyoma</a:t>
            </a:r>
          </a:p>
        </p:txBody>
      </p:sp>
      <p:sp>
        <p:nvSpPr>
          <p:cNvPr id="3" name="Content Placeholder 2">
            <a:extLst>
              <a:ext uri="{FF2B5EF4-FFF2-40B4-BE49-F238E27FC236}">
                <a16:creationId xmlns:a16="http://schemas.microsoft.com/office/drawing/2014/main" id="{ADC46ED2-A13B-5CB2-4D7C-DB9E524C57D0}"/>
              </a:ext>
            </a:extLst>
          </p:cNvPr>
          <p:cNvSpPr>
            <a:spLocks noGrp="1"/>
          </p:cNvSpPr>
          <p:nvPr>
            <p:ph idx="1"/>
          </p:nvPr>
        </p:nvSpPr>
        <p:spPr>
          <a:xfrm>
            <a:off x="1484310" y="1624519"/>
            <a:ext cx="10018713" cy="4166681"/>
          </a:xfrm>
        </p:spPr>
        <p:txBody>
          <a:bodyPr/>
          <a:lstStyle/>
          <a:p>
            <a:r>
              <a:rPr lang="en-US" dirty="0"/>
              <a:t>Is defined as tumors having 5-15 mitoses/HPFs but lacking necrosis or cytological atypia</a:t>
            </a:r>
          </a:p>
          <a:p>
            <a:r>
              <a:rPr lang="en-US" dirty="0"/>
              <a:t>The clinical behavior is like a benign neoplasm and may be seen in patients with pregnancy or taking exogenous hormones</a:t>
            </a:r>
          </a:p>
          <a:p>
            <a:r>
              <a:rPr lang="en-US" dirty="0"/>
              <a:t>Non of them was recurred</a:t>
            </a:r>
          </a:p>
        </p:txBody>
      </p:sp>
    </p:spTree>
    <p:extLst>
      <p:ext uri="{BB962C8B-B14F-4D97-AF65-F5344CB8AC3E}">
        <p14:creationId xmlns:p14="http://schemas.microsoft.com/office/powerpoint/2010/main" val="2208311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B7EB4-AA41-2B57-C470-A8B6C482D379}"/>
              </a:ext>
            </a:extLst>
          </p:cNvPr>
          <p:cNvSpPr>
            <a:spLocks noGrp="1"/>
          </p:cNvSpPr>
          <p:nvPr>
            <p:ph type="title"/>
          </p:nvPr>
        </p:nvSpPr>
        <p:spPr>
          <a:xfrm>
            <a:off x="1484311" y="72957"/>
            <a:ext cx="10018713" cy="1279187"/>
          </a:xfrm>
        </p:spPr>
        <p:txBody>
          <a:bodyPr/>
          <a:lstStyle/>
          <a:p>
            <a:r>
              <a:rPr lang="en-US" dirty="0"/>
              <a:t>Atypical leiomyoma</a:t>
            </a:r>
          </a:p>
        </p:txBody>
      </p:sp>
      <p:sp>
        <p:nvSpPr>
          <p:cNvPr id="3" name="Content Placeholder 2">
            <a:extLst>
              <a:ext uri="{FF2B5EF4-FFF2-40B4-BE49-F238E27FC236}">
                <a16:creationId xmlns:a16="http://schemas.microsoft.com/office/drawing/2014/main" id="{39CDAAA6-D07B-B3B3-873F-2080EB74DD25}"/>
              </a:ext>
            </a:extLst>
          </p:cNvPr>
          <p:cNvSpPr>
            <a:spLocks noGrp="1"/>
          </p:cNvSpPr>
          <p:nvPr>
            <p:ph idx="1"/>
          </p:nvPr>
        </p:nvSpPr>
        <p:spPr>
          <a:xfrm>
            <a:off x="1484310" y="1780163"/>
            <a:ext cx="10018713" cy="4011038"/>
          </a:xfrm>
        </p:spPr>
        <p:txBody>
          <a:bodyPr/>
          <a:lstStyle/>
          <a:p>
            <a:r>
              <a:rPr lang="en-US" dirty="0"/>
              <a:t>Show the presence of atypical cells and demonstrates moderate-severe cytologic atypia</a:t>
            </a:r>
          </a:p>
          <a:p>
            <a:r>
              <a:rPr lang="en-US" dirty="0"/>
              <a:t>Most noticeable marker is low mitotic activity and absence of necrosis</a:t>
            </a:r>
          </a:p>
          <a:p>
            <a:r>
              <a:rPr lang="en-US" dirty="0"/>
              <a:t>5 out of 7 recurrent cases were cellular leiomyoma</a:t>
            </a:r>
          </a:p>
          <a:p>
            <a:r>
              <a:rPr lang="en-US" dirty="0"/>
              <a:t>Only one was atypical leiomyoma</a:t>
            </a:r>
          </a:p>
        </p:txBody>
      </p:sp>
    </p:spTree>
    <p:extLst>
      <p:ext uri="{BB962C8B-B14F-4D97-AF65-F5344CB8AC3E}">
        <p14:creationId xmlns:p14="http://schemas.microsoft.com/office/powerpoint/2010/main" val="3274312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A44D-8E8E-C231-3495-5DC5D4C70E6B}"/>
              </a:ext>
            </a:extLst>
          </p:cNvPr>
          <p:cNvSpPr>
            <a:spLocks noGrp="1"/>
          </p:cNvSpPr>
          <p:nvPr>
            <p:ph type="title"/>
          </p:nvPr>
        </p:nvSpPr>
        <p:spPr>
          <a:xfrm>
            <a:off x="1484311" y="53503"/>
            <a:ext cx="10018713" cy="1752599"/>
          </a:xfrm>
        </p:spPr>
        <p:txBody>
          <a:bodyPr/>
          <a:lstStyle/>
          <a:p>
            <a:r>
              <a:rPr lang="en-US" dirty="0"/>
              <a:t>Uterine smooth muscle tumor of uncertain malignant potential (STUMP) </a:t>
            </a:r>
          </a:p>
        </p:txBody>
      </p:sp>
      <p:sp>
        <p:nvSpPr>
          <p:cNvPr id="3" name="Content Placeholder 2">
            <a:extLst>
              <a:ext uri="{FF2B5EF4-FFF2-40B4-BE49-F238E27FC236}">
                <a16:creationId xmlns:a16="http://schemas.microsoft.com/office/drawing/2014/main" id="{0896BE39-E0DC-EAC7-2378-F1882CB56EAF}"/>
              </a:ext>
            </a:extLst>
          </p:cNvPr>
          <p:cNvSpPr>
            <a:spLocks noGrp="1"/>
          </p:cNvSpPr>
          <p:nvPr>
            <p:ph idx="1"/>
          </p:nvPr>
        </p:nvSpPr>
        <p:spPr>
          <a:xfrm>
            <a:off x="1313234" y="1731523"/>
            <a:ext cx="10466962" cy="4688732"/>
          </a:xfrm>
        </p:spPr>
        <p:txBody>
          <a:bodyPr>
            <a:normAutofit/>
          </a:bodyPr>
          <a:lstStyle/>
          <a:p>
            <a:r>
              <a:rPr lang="en-US" dirty="0"/>
              <a:t>Risk factors and prognosis are not exactly known, but there is risk of recurrence or metastasis in long term follow up</a:t>
            </a:r>
          </a:p>
          <a:p>
            <a:r>
              <a:rPr lang="en-US" dirty="0"/>
              <a:t>In all tumors mitoses were less than 10 per 10/</a:t>
            </a:r>
            <a:r>
              <a:rPr lang="en-US" dirty="0" err="1"/>
              <a:t>hpf</a:t>
            </a:r>
            <a:r>
              <a:rPr lang="en-US" dirty="0"/>
              <a:t>, atypia of middle or severe type, and in three cases necrosis was observed</a:t>
            </a:r>
          </a:p>
          <a:p>
            <a:r>
              <a:rPr lang="en-US" dirty="0"/>
              <a:t>Hysterectomy was performed in all seven patients, one of them (14.2%) was recurred</a:t>
            </a:r>
          </a:p>
          <a:p>
            <a:r>
              <a:rPr lang="en-US" dirty="0"/>
              <a:t>No standard criteria for monitoring patients with STUMP but for these patients regardless of operation (hysterectomy or myomectomy) recommended baseline CT of the chest, abdomen and pelvic and then routine pelvic examination every 6 months for 5 years and then annually </a:t>
            </a:r>
          </a:p>
        </p:txBody>
      </p:sp>
    </p:spTree>
    <p:extLst>
      <p:ext uri="{BB962C8B-B14F-4D97-AF65-F5344CB8AC3E}">
        <p14:creationId xmlns:p14="http://schemas.microsoft.com/office/powerpoint/2010/main" val="824229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27C7D9-A119-CAB7-3A48-63E8AD59A63B}"/>
              </a:ext>
            </a:extLst>
          </p:cNvPr>
          <p:cNvSpPr>
            <a:spLocks noGrp="1"/>
          </p:cNvSpPr>
          <p:nvPr>
            <p:ph idx="1"/>
          </p:nvPr>
        </p:nvSpPr>
        <p:spPr>
          <a:xfrm>
            <a:off x="1484310" y="1050589"/>
            <a:ext cx="10018713" cy="4487694"/>
          </a:xfrm>
        </p:spPr>
        <p:txBody>
          <a:bodyPr/>
          <a:lstStyle/>
          <a:p>
            <a:r>
              <a:rPr lang="en-US" dirty="0"/>
              <a:t>For patients with STUMP who have undergone a morcellation myomectomy, prompt reexploration and staging to identify whether dissemination of abnormal smooth muscle cells occurred is indicated</a:t>
            </a:r>
          </a:p>
          <a:p>
            <a:r>
              <a:rPr lang="en-US" dirty="0"/>
              <a:t>Atypical leiomyomas and STUMP routinely express progestin receptors, however because of the low recurrence rates, there is no role established for adjuvant hormonal therapy</a:t>
            </a:r>
          </a:p>
        </p:txBody>
      </p:sp>
    </p:spTree>
    <p:extLst>
      <p:ext uri="{BB962C8B-B14F-4D97-AF65-F5344CB8AC3E}">
        <p14:creationId xmlns:p14="http://schemas.microsoft.com/office/powerpoint/2010/main" val="327113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2E482-150A-DBFB-FC37-E944E83135BE}"/>
              </a:ext>
            </a:extLst>
          </p:cNvPr>
          <p:cNvSpPr>
            <a:spLocks noGrp="1"/>
          </p:cNvSpPr>
          <p:nvPr>
            <p:ph type="title"/>
          </p:nvPr>
        </p:nvSpPr>
        <p:spPr>
          <a:xfrm>
            <a:off x="1484311" y="345329"/>
            <a:ext cx="10018713" cy="1752599"/>
          </a:xfrm>
        </p:spPr>
        <p:txBody>
          <a:bodyPr/>
          <a:lstStyle/>
          <a:p>
            <a:r>
              <a:rPr lang="en-US" dirty="0"/>
              <a:t>Differential diagnosis of uterine mass</a:t>
            </a:r>
          </a:p>
        </p:txBody>
      </p:sp>
      <p:sp>
        <p:nvSpPr>
          <p:cNvPr id="3" name="Content Placeholder 2">
            <a:extLst>
              <a:ext uri="{FF2B5EF4-FFF2-40B4-BE49-F238E27FC236}">
                <a16:creationId xmlns:a16="http://schemas.microsoft.com/office/drawing/2014/main" id="{908299F5-7324-AF1A-D942-68F04ECA6B19}"/>
              </a:ext>
            </a:extLst>
          </p:cNvPr>
          <p:cNvSpPr>
            <a:spLocks noGrp="1"/>
          </p:cNvSpPr>
          <p:nvPr>
            <p:ph idx="1"/>
          </p:nvPr>
        </p:nvSpPr>
        <p:spPr>
          <a:xfrm>
            <a:off x="2576273" y="2438399"/>
            <a:ext cx="7834788" cy="3831078"/>
          </a:xfrm>
        </p:spPr>
        <p:txBody>
          <a:bodyPr>
            <a:noAutofit/>
          </a:bodyPr>
          <a:lstStyle/>
          <a:p>
            <a:r>
              <a:rPr lang="en-US" dirty="0"/>
              <a:t>Pregnancy</a:t>
            </a:r>
          </a:p>
          <a:p>
            <a:r>
              <a:rPr lang="en-US" dirty="0"/>
              <a:t>Leiomyoma</a:t>
            </a:r>
          </a:p>
          <a:p>
            <a:r>
              <a:rPr lang="en-US" dirty="0"/>
              <a:t>Uterine adenomyoma or diffuse adenomyosis </a:t>
            </a:r>
          </a:p>
          <a:p>
            <a:r>
              <a:rPr lang="en-US" dirty="0"/>
              <a:t>Uterine sarcoma</a:t>
            </a:r>
          </a:p>
          <a:p>
            <a:r>
              <a:rPr lang="en-US" dirty="0"/>
              <a:t>Leiomyoma variant</a:t>
            </a:r>
          </a:p>
          <a:p>
            <a:r>
              <a:rPr lang="en-US" dirty="0"/>
              <a:t>Uterine carcinosarcoma</a:t>
            </a:r>
          </a:p>
          <a:p>
            <a:r>
              <a:rPr lang="en-US" dirty="0"/>
              <a:t>Endometrial carcinoma</a:t>
            </a:r>
          </a:p>
          <a:p>
            <a:r>
              <a:rPr lang="en-US" dirty="0"/>
              <a:t>Metastatic neoplasm</a:t>
            </a:r>
          </a:p>
          <a:p>
            <a:r>
              <a:rPr lang="en-US" dirty="0"/>
              <a:t>hematometra</a:t>
            </a:r>
          </a:p>
        </p:txBody>
      </p:sp>
    </p:spTree>
    <p:extLst>
      <p:ext uri="{BB962C8B-B14F-4D97-AF65-F5344CB8AC3E}">
        <p14:creationId xmlns:p14="http://schemas.microsoft.com/office/powerpoint/2010/main" val="327233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372940-4197-A4E3-B946-4A948976A426}"/>
              </a:ext>
            </a:extLst>
          </p:cNvPr>
          <p:cNvSpPr>
            <a:spLocks noGrp="1"/>
          </p:cNvSpPr>
          <p:nvPr>
            <p:ph idx="1"/>
          </p:nvPr>
        </p:nvSpPr>
        <p:spPr>
          <a:xfrm>
            <a:off x="1303506" y="554478"/>
            <a:ext cx="10050294" cy="5350212"/>
          </a:xfrm>
        </p:spPr>
        <p:txBody>
          <a:bodyPr>
            <a:normAutofit/>
          </a:bodyPr>
          <a:lstStyle/>
          <a:p>
            <a:r>
              <a:rPr lang="en-US" dirty="0"/>
              <a:t>The exact diagnoses of a variant type of leiomyoma made with pathologic examination. But hypointense T1 signal intensity, moderate T2 signal intensity hyperintensity on diffusion weighted imaging (DWI), if present, might raise the possibility of a leiomyoma variant</a:t>
            </a:r>
          </a:p>
          <a:p>
            <a:r>
              <a:rPr lang="en-US" dirty="0"/>
              <a:t>In this study 4.9% of cellular leiomyoma, 14.2% of STUMP and 4.7% of atypical leiomyoma were recurred with clinical follow up</a:t>
            </a:r>
          </a:p>
          <a:p>
            <a:r>
              <a:rPr lang="en-US" dirty="0"/>
              <a:t>Kim et al reported an isolated case of a mitotically active leiomyoma recurrence as a leiomyosarcoma </a:t>
            </a:r>
          </a:p>
          <a:p>
            <a:r>
              <a:rPr lang="en-US" dirty="0"/>
              <a:t>Studies in the literatures suggest that atypical leiomyomas and uterine STUMPS may have a greater risk of recurrence</a:t>
            </a:r>
          </a:p>
        </p:txBody>
      </p:sp>
    </p:spTree>
    <p:extLst>
      <p:ext uri="{BB962C8B-B14F-4D97-AF65-F5344CB8AC3E}">
        <p14:creationId xmlns:p14="http://schemas.microsoft.com/office/powerpoint/2010/main" val="3312883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C6F82-DEE5-9281-F70E-2F3BECE20986}"/>
              </a:ext>
            </a:extLst>
          </p:cNvPr>
          <p:cNvSpPr>
            <a:spLocks noGrp="1"/>
          </p:cNvSpPr>
          <p:nvPr>
            <p:ph type="title"/>
          </p:nvPr>
        </p:nvSpPr>
        <p:spPr>
          <a:xfrm>
            <a:off x="1484311" y="102135"/>
            <a:ext cx="10018713" cy="1220821"/>
          </a:xfrm>
        </p:spPr>
        <p:txBody>
          <a:bodyPr/>
          <a:lstStyle/>
          <a:p>
            <a:r>
              <a:rPr lang="en-US" dirty="0"/>
              <a:t>conclusion</a:t>
            </a:r>
          </a:p>
        </p:txBody>
      </p:sp>
      <p:sp>
        <p:nvSpPr>
          <p:cNvPr id="3" name="Content Placeholder 2">
            <a:extLst>
              <a:ext uri="{FF2B5EF4-FFF2-40B4-BE49-F238E27FC236}">
                <a16:creationId xmlns:a16="http://schemas.microsoft.com/office/drawing/2014/main" id="{C2A76C60-F7A3-8309-E6D3-9FD8587A2195}"/>
              </a:ext>
            </a:extLst>
          </p:cNvPr>
          <p:cNvSpPr>
            <a:spLocks noGrp="1"/>
          </p:cNvSpPr>
          <p:nvPr>
            <p:ph idx="1"/>
          </p:nvPr>
        </p:nvSpPr>
        <p:spPr>
          <a:xfrm>
            <a:off x="1484310" y="1653704"/>
            <a:ext cx="10018713" cy="4351506"/>
          </a:xfrm>
        </p:spPr>
        <p:txBody>
          <a:bodyPr>
            <a:normAutofit/>
          </a:bodyPr>
          <a:lstStyle/>
          <a:p>
            <a:r>
              <a:rPr lang="en-US" dirty="0"/>
              <a:t>Unusual-appearing uterine masses may best be treated surgically by myomectomy or hysterectomy rather than medically or with interventional Radiology (embolization)</a:t>
            </a:r>
          </a:p>
          <a:p>
            <a:r>
              <a:rPr lang="en-US" dirty="0"/>
              <a:t>It is unclear whether uterine fibroid embolization treats a STUMP or atypical myoma, but if the fibroid could be a leiomyosarcoma then embolization will not be effective and it will continue to growth</a:t>
            </a:r>
          </a:p>
          <a:p>
            <a:r>
              <a:rPr lang="en-US" dirty="0"/>
              <a:t>Avoid morcellation to remove unusual appearing fibroid and if imaging raise the possibility of myoma variant</a:t>
            </a:r>
          </a:p>
        </p:txBody>
      </p:sp>
    </p:spTree>
    <p:extLst>
      <p:ext uri="{BB962C8B-B14F-4D97-AF65-F5344CB8AC3E}">
        <p14:creationId xmlns:p14="http://schemas.microsoft.com/office/powerpoint/2010/main" val="2845380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6CF289-CBA3-3B29-320C-F262508C39B1}"/>
              </a:ext>
            </a:extLst>
          </p:cNvPr>
          <p:cNvSpPr>
            <a:spLocks noGrp="1"/>
          </p:cNvSpPr>
          <p:nvPr>
            <p:ph idx="1"/>
          </p:nvPr>
        </p:nvSpPr>
        <p:spPr>
          <a:xfrm>
            <a:off x="1484310" y="1313235"/>
            <a:ext cx="10018713" cy="4477966"/>
          </a:xfrm>
        </p:spPr>
        <p:txBody>
          <a:bodyPr/>
          <a:lstStyle/>
          <a:p>
            <a:r>
              <a:rPr lang="en-US" dirty="0"/>
              <a:t>Benign monoclonal tumors arising from smooth muscle tissue</a:t>
            </a:r>
          </a:p>
          <a:p>
            <a:r>
              <a:rPr lang="en-US" dirty="0"/>
              <a:t>By  50 years age 70% of white women and 80% of African American develop leiomyoma</a:t>
            </a:r>
          </a:p>
          <a:p>
            <a:r>
              <a:rPr lang="en-US" dirty="0"/>
              <a:t>Most common indications of GYN surgeries leading to 200000 hysterectomies and 30000 myomectomies per year</a:t>
            </a:r>
          </a:p>
          <a:p>
            <a:r>
              <a:rPr lang="en-US" dirty="0"/>
              <a:t>Severe symptoms develop in about 30% of patients with leiomyoma</a:t>
            </a:r>
          </a:p>
        </p:txBody>
      </p:sp>
    </p:spTree>
    <p:extLst>
      <p:ext uri="{BB962C8B-B14F-4D97-AF65-F5344CB8AC3E}">
        <p14:creationId xmlns:p14="http://schemas.microsoft.com/office/powerpoint/2010/main" val="4183733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64008-A502-A2F6-87F7-239622063535}"/>
              </a:ext>
            </a:extLst>
          </p:cNvPr>
          <p:cNvSpPr>
            <a:spLocks noGrp="1"/>
          </p:cNvSpPr>
          <p:nvPr>
            <p:ph type="title"/>
          </p:nvPr>
        </p:nvSpPr>
        <p:spPr/>
        <p:txBody>
          <a:bodyPr/>
          <a:lstStyle/>
          <a:p>
            <a:r>
              <a:rPr lang="en-US" dirty="0"/>
              <a:t>Indications for </a:t>
            </a:r>
            <a:r>
              <a:rPr lang="en-US" dirty="0" err="1"/>
              <a:t>myomectoy</a:t>
            </a:r>
            <a:endParaRPr lang="en-US" dirty="0"/>
          </a:p>
        </p:txBody>
      </p:sp>
      <p:sp>
        <p:nvSpPr>
          <p:cNvPr id="3" name="Content Placeholder 2">
            <a:extLst>
              <a:ext uri="{FF2B5EF4-FFF2-40B4-BE49-F238E27FC236}">
                <a16:creationId xmlns:a16="http://schemas.microsoft.com/office/drawing/2014/main" id="{27859570-CF81-72F8-6307-2097B1E14FB5}"/>
              </a:ext>
            </a:extLst>
          </p:cNvPr>
          <p:cNvSpPr>
            <a:spLocks noGrp="1"/>
          </p:cNvSpPr>
          <p:nvPr>
            <p:ph idx="1"/>
          </p:nvPr>
        </p:nvSpPr>
        <p:spPr/>
        <p:txBody>
          <a:bodyPr>
            <a:normAutofit fontScale="85000" lnSpcReduction="20000"/>
          </a:bodyPr>
          <a:lstStyle/>
          <a:p>
            <a:r>
              <a:rPr lang="en-US" dirty="0"/>
              <a:t>Symptoms that interfere with quality of life</a:t>
            </a:r>
          </a:p>
          <a:p>
            <a:pPr marL="0" indent="0">
              <a:buNone/>
            </a:pPr>
            <a:r>
              <a:rPr lang="en-US" dirty="0"/>
              <a:t>   Abnormal uterine bleeding</a:t>
            </a:r>
          </a:p>
          <a:p>
            <a:pPr marL="0" indent="0">
              <a:buNone/>
            </a:pPr>
            <a:r>
              <a:rPr lang="en-US" dirty="0"/>
              <a:t>   urinary symptoms</a:t>
            </a:r>
          </a:p>
          <a:p>
            <a:pPr marL="0" indent="0">
              <a:buNone/>
            </a:pPr>
            <a:r>
              <a:rPr lang="en-US" dirty="0"/>
              <a:t>   pelvic pressure or pelvic pain    </a:t>
            </a:r>
          </a:p>
          <a:p>
            <a:r>
              <a:rPr lang="en-US" dirty="0"/>
              <a:t>Asymptomatic women with infertility or recurrent pregnancy loss</a:t>
            </a:r>
          </a:p>
          <a:p>
            <a:pPr marL="0" indent="0">
              <a:buNone/>
            </a:pPr>
            <a:r>
              <a:rPr lang="en-US" dirty="0"/>
              <a:t>   After investigating all other causes </a:t>
            </a:r>
          </a:p>
          <a:p>
            <a:pPr marL="0" indent="0">
              <a:buNone/>
            </a:pPr>
            <a:r>
              <a:rPr lang="en-US" dirty="0"/>
              <a:t>   cavity distorting fibroid</a:t>
            </a:r>
          </a:p>
          <a:p>
            <a:r>
              <a:rPr lang="en-US" dirty="0"/>
              <a:t>Previous adverse pregnancy outcome</a:t>
            </a:r>
          </a:p>
        </p:txBody>
      </p:sp>
    </p:spTree>
    <p:extLst>
      <p:ext uri="{BB962C8B-B14F-4D97-AF65-F5344CB8AC3E}">
        <p14:creationId xmlns:p14="http://schemas.microsoft.com/office/powerpoint/2010/main" val="256233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F7C30-9B8B-6085-CE68-1228E2634638}"/>
              </a:ext>
            </a:extLst>
          </p:cNvPr>
          <p:cNvSpPr>
            <a:spLocks noGrp="1"/>
          </p:cNvSpPr>
          <p:nvPr>
            <p:ph type="title"/>
          </p:nvPr>
        </p:nvSpPr>
        <p:spPr/>
        <p:txBody>
          <a:bodyPr/>
          <a:lstStyle/>
          <a:p>
            <a:r>
              <a:rPr lang="en-US" dirty="0"/>
              <a:t>FIGO Classification system for uterine fibroid </a:t>
            </a:r>
          </a:p>
        </p:txBody>
      </p:sp>
      <p:pic>
        <p:nvPicPr>
          <p:cNvPr id="5" name="Content Placeholder 4">
            <a:extLst>
              <a:ext uri="{FF2B5EF4-FFF2-40B4-BE49-F238E27FC236}">
                <a16:creationId xmlns:a16="http://schemas.microsoft.com/office/drawing/2014/main" id="{90CEF2CB-ACBA-6A2D-5651-BCCFD851963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03679" y="2438399"/>
            <a:ext cx="7291220" cy="4280170"/>
          </a:xfrm>
        </p:spPr>
      </p:pic>
    </p:spTree>
    <p:extLst>
      <p:ext uri="{BB962C8B-B14F-4D97-AF65-F5344CB8AC3E}">
        <p14:creationId xmlns:p14="http://schemas.microsoft.com/office/powerpoint/2010/main" val="2494214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20E76-2F4C-4E24-D468-EA42EC2403AD}"/>
              </a:ext>
            </a:extLst>
          </p:cNvPr>
          <p:cNvSpPr>
            <a:spLocks noGrp="1"/>
          </p:cNvSpPr>
          <p:nvPr>
            <p:ph type="title"/>
          </p:nvPr>
        </p:nvSpPr>
        <p:spPr/>
        <p:txBody>
          <a:bodyPr/>
          <a:lstStyle/>
          <a:p>
            <a:r>
              <a:rPr lang="en-US" dirty="0"/>
              <a:t>Abnormal uterine bleeding and leiomyoma </a:t>
            </a:r>
          </a:p>
        </p:txBody>
      </p:sp>
      <p:sp>
        <p:nvSpPr>
          <p:cNvPr id="3" name="Content Placeholder 2">
            <a:extLst>
              <a:ext uri="{FF2B5EF4-FFF2-40B4-BE49-F238E27FC236}">
                <a16:creationId xmlns:a16="http://schemas.microsoft.com/office/drawing/2014/main" id="{F15BA007-21CF-6A83-26AC-E023E8BCFE97}"/>
              </a:ext>
            </a:extLst>
          </p:cNvPr>
          <p:cNvSpPr>
            <a:spLocks noGrp="1"/>
          </p:cNvSpPr>
          <p:nvPr>
            <p:ph idx="1"/>
          </p:nvPr>
        </p:nvSpPr>
        <p:spPr>
          <a:xfrm>
            <a:off x="1484310" y="2666999"/>
            <a:ext cx="10018713" cy="3505201"/>
          </a:xfrm>
        </p:spPr>
        <p:txBody>
          <a:bodyPr>
            <a:normAutofit fontScale="92500" lnSpcReduction="10000"/>
          </a:bodyPr>
          <a:lstStyle/>
          <a:p>
            <a:r>
              <a:rPr lang="en-US" dirty="0"/>
              <a:t>It is important to exclude endometrial pathology such as cancer and complex hyperplasia with atypia</a:t>
            </a:r>
          </a:p>
          <a:p>
            <a:r>
              <a:rPr lang="en-US" dirty="0"/>
              <a:t>Thyroid disease can be a cause of heavy menstrual bleeding and is easily determined by TSH</a:t>
            </a:r>
          </a:p>
          <a:p>
            <a:r>
              <a:rPr lang="en-US" dirty="0"/>
              <a:t>Investigating for hematologic causes of heavy bleeding especially menstrual disorder started in adolescence</a:t>
            </a:r>
          </a:p>
          <a:p>
            <a:r>
              <a:rPr lang="en-US" dirty="0"/>
              <a:t>It is important that endometrial carcinoma is the most common malignancy observed in women with fibroids and AUB therefore endometrial sampling is recommended in patients with myoma and AUB</a:t>
            </a:r>
          </a:p>
        </p:txBody>
      </p:sp>
    </p:spTree>
    <p:extLst>
      <p:ext uri="{BB962C8B-B14F-4D97-AF65-F5344CB8AC3E}">
        <p14:creationId xmlns:p14="http://schemas.microsoft.com/office/powerpoint/2010/main" val="725374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81BD31-08DB-9E2F-DBDA-5E84EFE2FEB5}"/>
              </a:ext>
            </a:extLst>
          </p:cNvPr>
          <p:cNvSpPr>
            <a:spLocks noGrp="1"/>
          </p:cNvSpPr>
          <p:nvPr>
            <p:ph idx="1"/>
          </p:nvPr>
        </p:nvSpPr>
        <p:spPr>
          <a:xfrm>
            <a:off x="1159213" y="1485157"/>
            <a:ext cx="10515600" cy="4166613"/>
          </a:xfrm>
        </p:spPr>
        <p:txBody>
          <a:bodyPr/>
          <a:lstStyle/>
          <a:p>
            <a:r>
              <a:rPr lang="en-US" dirty="0"/>
              <a:t>Fibroid size and rate of growth are not predictive, a rapidly growing leiomyoma in a premenopausal woman is not predictive of malignancy and even masses greater than 20 weeks size are not associated with increased risk of sarcoma in premenopausal women</a:t>
            </a:r>
          </a:p>
          <a:p>
            <a:r>
              <a:rPr lang="en-US" dirty="0"/>
              <a:t>There are no imaging or laboratory tests such as serum markers or histology from endometrial sampling that can reliably predict a uterine sarcoma</a:t>
            </a:r>
          </a:p>
        </p:txBody>
      </p:sp>
    </p:spTree>
    <p:extLst>
      <p:ext uri="{BB962C8B-B14F-4D97-AF65-F5344CB8AC3E}">
        <p14:creationId xmlns:p14="http://schemas.microsoft.com/office/powerpoint/2010/main" val="1644637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4D058-44B9-04DA-FE45-1551EC290EC4}"/>
              </a:ext>
            </a:extLst>
          </p:cNvPr>
          <p:cNvSpPr>
            <a:spLocks noGrp="1"/>
          </p:cNvSpPr>
          <p:nvPr>
            <p:ph idx="1"/>
          </p:nvPr>
        </p:nvSpPr>
        <p:spPr>
          <a:xfrm>
            <a:off x="1441314" y="1215959"/>
            <a:ext cx="10144328" cy="4815190"/>
          </a:xfrm>
        </p:spPr>
        <p:txBody>
          <a:bodyPr/>
          <a:lstStyle/>
          <a:p>
            <a:r>
              <a:rPr lang="en-US" dirty="0"/>
              <a:t>Long term use of tamoxifen (five years or more) is associated with an increase in risk of developing uterine sarcoma. The absolute risk is small (17/100000).present 2-5 years following the start of tamoxifen and often at advanced age</a:t>
            </a:r>
          </a:p>
          <a:p>
            <a:r>
              <a:rPr lang="en-US" dirty="0"/>
              <a:t>Other risk factors include pelvic irradiation, a history of childhood retinoblastoma, and hereditary leiomyomatosis and renal cell carcinoma syndrome</a:t>
            </a:r>
          </a:p>
          <a:p>
            <a:r>
              <a:rPr lang="en-US" dirty="0"/>
              <a:t>Data are inconclusive regarding parity and time of menarche and menopause</a:t>
            </a:r>
          </a:p>
        </p:txBody>
      </p:sp>
    </p:spTree>
    <p:extLst>
      <p:ext uri="{BB962C8B-B14F-4D97-AF65-F5344CB8AC3E}">
        <p14:creationId xmlns:p14="http://schemas.microsoft.com/office/powerpoint/2010/main" val="667347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3DB76-3361-01CD-451C-8FEF0E4A5ECD}"/>
              </a:ext>
            </a:extLst>
          </p:cNvPr>
          <p:cNvSpPr>
            <a:spLocks noGrp="1"/>
          </p:cNvSpPr>
          <p:nvPr>
            <p:ph type="title"/>
          </p:nvPr>
        </p:nvSpPr>
        <p:spPr/>
        <p:txBody>
          <a:bodyPr/>
          <a:lstStyle/>
          <a:p>
            <a:r>
              <a:rPr lang="en-US" dirty="0"/>
              <a:t>Gross characteristics of the mass </a:t>
            </a:r>
          </a:p>
        </p:txBody>
      </p:sp>
      <p:sp>
        <p:nvSpPr>
          <p:cNvPr id="3" name="Content Placeholder 2">
            <a:extLst>
              <a:ext uri="{FF2B5EF4-FFF2-40B4-BE49-F238E27FC236}">
                <a16:creationId xmlns:a16="http://schemas.microsoft.com/office/drawing/2014/main" id="{AE085E11-D898-6FF5-2FD7-2AAE00016979}"/>
              </a:ext>
            </a:extLst>
          </p:cNvPr>
          <p:cNvSpPr>
            <a:spLocks noGrp="1"/>
          </p:cNvSpPr>
          <p:nvPr>
            <p:ph idx="1"/>
          </p:nvPr>
        </p:nvSpPr>
        <p:spPr>
          <a:xfrm>
            <a:off x="1484311" y="2326536"/>
            <a:ext cx="10018713" cy="3646252"/>
          </a:xfrm>
        </p:spPr>
        <p:txBody>
          <a:bodyPr>
            <a:normAutofit lnSpcReduction="10000"/>
          </a:bodyPr>
          <a:lstStyle/>
          <a:p>
            <a:r>
              <a:rPr lang="en-US" dirty="0"/>
              <a:t>Loss of the typical whorl pattern</a:t>
            </a:r>
          </a:p>
          <a:p>
            <a:r>
              <a:rPr lang="en-US" dirty="0"/>
              <a:t>Homogenous texture</a:t>
            </a:r>
          </a:p>
          <a:p>
            <a:r>
              <a:rPr lang="en-US" dirty="0"/>
              <a:t>Yellow color</a:t>
            </a:r>
          </a:p>
          <a:p>
            <a:r>
              <a:rPr lang="en-US" dirty="0"/>
              <a:t>Soft consistency</a:t>
            </a:r>
          </a:p>
          <a:p>
            <a:r>
              <a:rPr lang="en-US" dirty="0"/>
              <a:t>Absence of a bulging surface when the capsule is incised</a:t>
            </a:r>
          </a:p>
          <a:p>
            <a:r>
              <a:rPr lang="en-US" dirty="0"/>
              <a:t>Ill defined margins and may be difficult to excise</a:t>
            </a:r>
          </a:p>
          <a:p>
            <a:pPr marL="0" indent="0">
              <a:buNone/>
            </a:pPr>
            <a:r>
              <a:rPr lang="en-US" dirty="0"/>
              <a:t>frozen section analysis is not reliable for excluding sarcoma because of multiple sample is needed for an accurate diagnosis</a:t>
            </a:r>
          </a:p>
        </p:txBody>
      </p:sp>
    </p:spTree>
    <p:extLst>
      <p:ext uri="{BB962C8B-B14F-4D97-AF65-F5344CB8AC3E}">
        <p14:creationId xmlns:p14="http://schemas.microsoft.com/office/powerpoint/2010/main" val="687905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567</TotalTime>
  <Words>1294</Words>
  <Application>Microsoft Office PowerPoint</Application>
  <PresentationFormat>صفحه گسترده</PresentationFormat>
  <Paragraphs>105</Paragraphs>
  <Slides>21</Slides>
  <Notes>0</Notes>
  <HiddenSlides>0</HiddenSlides>
  <MMClips>0</MMClips>
  <ScaleCrop>false</ScaleCrop>
  <HeadingPairs>
    <vt:vector size="4" baseType="variant">
      <vt:variant>
        <vt:lpstr>طرح زمینه</vt:lpstr>
      </vt:variant>
      <vt:variant>
        <vt:i4>1</vt:i4>
      </vt:variant>
      <vt:variant>
        <vt:lpstr>عنوان های اسلاید</vt:lpstr>
      </vt:variant>
      <vt:variant>
        <vt:i4>21</vt:i4>
      </vt:variant>
    </vt:vector>
  </HeadingPairs>
  <TitlesOfParts>
    <vt:vector size="22" baseType="lpstr">
      <vt:lpstr>Parallax</vt:lpstr>
      <vt:lpstr>Challenges in uterine mass treatment</vt:lpstr>
      <vt:lpstr>Differential diagnosis of uterine mass</vt:lpstr>
      <vt:lpstr>ارائه PowerPoint</vt:lpstr>
      <vt:lpstr>Indications for myomectoy</vt:lpstr>
      <vt:lpstr>FIGO Classification system for uterine fibroid </vt:lpstr>
      <vt:lpstr>Abnormal uterine bleeding and leiomyoma </vt:lpstr>
      <vt:lpstr>ارائه PowerPoint</vt:lpstr>
      <vt:lpstr>ارائه PowerPoint</vt:lpstr>
      <vt:lpstr>Gross characteristics of the mass </vt:lpstr>
      <vt:lpstr>Clinical issues</vt:lpstr>
      <vt:lpstr>Clinical approach</vt:lpstr>
      <vt:lpstr>Variant type of leiomyomas</vt:lpstr>
      <vt:lpstr>Cellular leiomyoma</vt:lpstr>
      <vt:lpstr>Lipoleiomyoma</vt:lpstr>
      <vt:lpstr>Myxoid leiomyoma</vt:lpstr>
      <vt:lpstr>Mitotically active leiomyoma</vt:lpstr>
      <vt:lpstr>Atypical leiomyoma</vt:lpstr>
      <vt:lpstr>Uterine smooth muscle tumor of uncertain malignant potential (STUMP) </vt:lpstr>
      <vt:lpstr>ارائه PowerPoint</vt:lpstr>
      <vt:lpstr>ارائه PowerPoint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in leiomyoma trestment</dc:title>
  <dc:creator>Ali Mohammad Izadi</dc:creator>
  <cp:lastModifiedBy>کاربر ناشناخته</cp:lastModifiedBy>
  <cp:revision>38</cp:revision>
  <dcterms:created xsi:type="dcterms:W3CDTF">2024-01-12T06:38:44Z</dcterms:created>
  <dcterms:modified xsi:type="dcterms:W3CDTF">2024-02-03T15:17:17Z</dcterms:modified>
</cp:coreProperties>
</file>